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68" r:id="rId4"/>
    <p:sldId id="266" r:id="rId5"/>
    <p:sldId id="267" r:id="rId6"/>
    <p:sldId id="269" r:id="rId7"/>
    <p:sldId id="258" r:id="rId8"/>
    <p:sldId id="260" r:id="rId9"/>
    <p:sldId id="261" r:id="rId10"/>
    <p:sldId id="264" r:id="rId11"/>
    <p:sldId id="270" r:id="rId12"/>
    <p:sldId id="263" r:id="rId13"/>
    <p:sldId id="265" r:id="rId14"/>
    <p:sldId id="272" r:id="rId15"/>
    <p:sldId id="271" r:id="rId16"/>
    <p:sldId id="2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DFF"/>
    <a:srgbClr val="F69155"/>
    <a:srgbClr val="FFFD78"/>
    <a:srgbClr val="D883FF"/>
    <a:srgbClr val="0432FF"/>
    <a:srgbClr val="76D6FF"/>
    <a:srgbClr val="1A2E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85"/>
    <p:restoredTop sz="94648"/>
  </p:normalViewPr>
  <p:slideViewPr>
    <p:cSldViewPr snapToGrid="0">
      <p:cViewPr varScale="1">
        <p:scale>
          <a:sx n="84" d="100"/>
          <a:sy n="84" d="100"/>
        </p:scale>
        <p:origin x="200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svg>
</file>

<file path=ppt/media/image11.png>
</file>

<file path=ppt/media/image12.sv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9/10/22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14117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9/10/22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848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9/10/22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095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9/10/22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55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9/10/22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435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9/10/22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16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9/10/22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093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9/10/22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5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9/10/22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89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9/10/22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479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9/10/22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75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9/10/22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5758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.jpe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4C9264-7D0E-3E2B-5241-E720BAB647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9510" y="4602162"/>
            <a:ext cx="4457690" cy="1720850"/>
          </a:xfrm>
        </p:spPr>
        <p:txBody>
          <a:bodyPr anchor="ctr">
            <a:normAutofit/>
          </a:bodyPr>
          <a:lstStyle/>
          <a:p>
            <a:r>
              <a:rPr lang="en-US" dirty="0"/>
              <a:t>Data Science: </a:t>
            </a:r>
            <a:br>
              <a:rPr lang="en-US" dirty="0"/>
            </a:br>
            <a:r>
              <a:rPr lang="en-US" dirty="0"/>
              <a:t>Art +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078FD0-63FE-94D8-0B9C-2C943C3A65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4801" y="4602163"/>
            <a:ext cx="4451347" cy="1720850"/>
          </a:xfrm>
        </p:spPr>
        <p:txBody>
          <a:bodyPr anchor="ctr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1900"/>
              <a:t>Presented to: </a:t>
            </a:r>
          </a:p>
          <a:p>
            <a:pPr>
              <a:lnSpc>
                <a:spcPct val="115000"/>
              </a:lnSpc>
            </a:pPr>
            <a:r>
              <a:rPr lang="en-US" sz="1900"/>
              <a:t>Data Science Fellows</a:t>
            </a:r>
          </a:p>
          <a:p>
            <a:pPr>
              <a:lnSpc>
                <a:spcPct val="115000"/>
              </a:lnSpc>
            </a:pPr>
            <a:r>
              <a:rPr lang="en-US" sz="1900"/>
              <a:t>Roots for Resilience </a:t>
            </a:r>
          </a:p>
          <a:p>
            <a:pPr>
              <a:lnSpc>
                <a:spcPct val="115000"/>
              </a:lnSpc>
            </a:pPr>
            <a:r>
              <a:rPr lang="en-US" sz="1900"/>
              <a:t>September  2022</a:t>
            </a: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3E67DDBE-066F-37F7-49B4-90322C7477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420" b="31028"/>
          <a:stretch/>
        </p:blipFill>
        <p:spPr>
          <a:xfrm>
            <a:off x="20" y="10"/>
            <a:ext cx="12191977" cy="401477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2E97E5C-7A5F-424E-AAE4-654396E9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546258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856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ight bulb on green grass">
            <a:extLst>
              <a:ext uri="{FF2B5EF4-FFF2-40B4-BE49-F238E27FC236}">
                <a16:creationId xmlns:a16="http://schemas.microsoft.com/office/drawing/2014/main" id="{C00A6434-C799-9DD6-D3FF-40CC4D1CD3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412" b="11703"/>
          <a:stretch/>
        </p:blipFill>
        <p:spPr>
          <a:xfrm>
            <a:off x="3816096" y="0"/>
            <a:ext cx="8375904" cy="687628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975A5A5-6C64-F114-9C36-5F041820A2C3}"/>
              </a:ext>
            </a:extLst>
          </p:cNvPr>
          <p:cNvSpPr/>
          <p:nvPr/>
        </p:nvSpPr>
        <p:spPr>
          <a:xfrm>
            <a:off x="3794760" y="0"/>
            <a:ext cx="4084320" cy="6858000"/>
          </a:xfrm>
          <a:prstGeom prst="rect">
            <a:avLst/>
          </a:prstGeom>
          <a:solidFill>
            <a:srgbClr val="1A2E2C"/>
          </a:solidFill>
          <a:ln>
            <a:solidFill>
              <a:srgbClr val="1A2E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36D372-1270-536F-FA78-9FDD76056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74980" y="1084262"/>
            <a:ext cx="10026650" cy="4689475"/>
          </a:xfrm>
        </p:spPr>
        <p:txBody>
          <a:bodyPr/>
          <a:lstStyle/>
          <a:p>
            <a:r>
              <a:rPr lang="en-US" dirty="0"/>
              <a:t>Data Pipelines: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Ideation + Creation</a:t>
            </a:r>
          </a:p>
        </p:txBody>
      </p:sp>
    </p:spTree>
    <p:extLst>
      <p:ext uri="{BB962C8B-B14F-4D97-AF65-F5344CB8AC3E}">
        <p14:creationId xmlns:p14="http://schemas.microsoft.com/office/powerpoint/2010/main" val="2894651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Abstract wallpaper design">
            <a:extLst>
              <a:ext uri="{FF2B5EF4-FFF2-40B4-BE49-F238E27FC236}">
                <a16:creationId xmlns:a16="http://schemas.microsoft.com/office/drawing/2014/main" id="{64C22888-48F4-181F-ABAD-29FEFBA600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180" r="10180"/>
          <a:stretch>
            <a:fillRect/>
          </a:stretch>
        </p:blipFill>
        <p:spPr>
          <a:xfrm>
            <a:off x="-731520" y="6399213"/>
            <a:ext cx="13944600" cy="588422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8B7C12D-22A4-8914-F806-FD4037004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45478"/>
            <a:ext cx="11109960" cy="655637"/>
          </a:xfrm>
        </p:spPr>
        <p:txBody>
          <a:bodyPr>
            <a:normAutofit fontScale="90000"/>
          </a:bodyPr>
          <a:lstStyle/>
          <a:p>
            <a:r>
              <a:rPr lang="en-US" dirty="0"/>
              <a:t>Data Pipeline: Ideation (Art) + Creation (</a:t>
            </a:r>
            <a:r>
              <a:rPr lang="en-US" dirty="0" err="1"/>
              <a:t>eNG</a:t>
            </a:r>
            <a:r>
              <a:rPr lang="en-US" dirty="0"/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76AD1-A04B-FBBB-4B9C-F615D7A6E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15440"/>
            <a:ext cx="10420350" cy="504444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1. </a:t>
            </a:r>
            <a:r>
              <a:rPr lang="en-US" b="1" dirty="0">
                <a:latin typeface="Avenir Next LT Pro" panose="020B0504020202020204" pitchFamily="34" charset="77"/>
              </a:rPr>
              <a:t>Consider the Output You Want</a:t>
            </a:r>
            <a:r>
              <a:rPr lang="en-US" b="1" dirty="0"/>
              <a:t> </a:t>
            </a:r>
            <a:r>
              <a:rPr lang="en-US" dirty="0"/>
              <a:t>(Probability? Categorization? Numeric? String?, Category?, Voice output? Etc.)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b="1" dirty="0"/>
              <a:t>2. </a:t>
            </a:r>
            <a:r>
              <a:rPr lang="en-US" b="1" dirty="0">
                <a:latin typeface="Avenir Next LT Pro" panose="020B0504020202020204" pitchFamily="34" charset="77"/>
              </a:rPr>
              <a:t>Decide which algorithm to try</a:t>
            </a:r>
            <a:r>
              <a:rPr lang="en-US" b="1" dirty="0"/>
              <a:t>;</a:t>
            </a:r>
            <a:r>
              <a:rPr lang="en-US" dirty="0"/>
              <a:t> trial and error is common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dirty="0"/>
              <a:t>3. Determining the algorithm tells you the </a:t>
            </a:r>
            <a:r>
              <a:rPr lang="en-US" b="1" dirty="0">
                <a:latin typeface="Avenir Next LT Pro" panose="020B0504020202020204" pitchFamily="34" charset="77"/>
              </a:rPr>
              <a:t>form in which the data must appear </a:t>
            </a:r>
            <a:r>
              <a:rPr lang="en-US" dirty="0"/>
              <a:t>in order to work with the analysis</a:t>
            </a:r>
          </a:p>
          <a:p>
            <a:pPr marL="720000" lvl="2" indent="0">
              <a:buNone/>
            </a:pPr>
            <a:r>
              <a:rPr lang="en-US" i="1" dirty="0"/>
              <a:t>You may need to join, merge, concatenate, cross-tabulate data as part of the data transformation process.</a:t>
            </a:r>
          </a:p>
          <a:p>
            <a:pPr marL="720000" lvl="2" indent="0">
              <a:buNone/>
            </a:pPr>
            <a:endParaRPr lang="en-US" sz="900" i="1" dirty="0"/>
          </a:p>
          <a:p>
            <a:pPr marL="0" lvl="1"/>
            <a:r>
              <a:rPr lang="en-US" i="0" dirty="0">
                <a:latin typeface="Avenir Next LT Pro" panose="020B0504020202020204" pitchFamily="34" charset="77"/>
              </a:rPr>
              <a:t>4. </a:t>
            </a:r>
            <a:r>
              <a:rPr lang="en-US" b="1" i="0" dirty="0">
                <a:latin typeface="Avenir Next LT Pro" panose="020B0504020202020204" pitchFamily="34" charset="77"/>
              </a:rPr>
              <a:t>Run your model and validate results </a:t>
            </a:r>
            <a:r>
              <a:rPr lang="en-US" i="0" dirty="0">
                <a:latin typeface="Avenir Next LT Pro" panose="020B0504020202020204" pitchFamily="34" charset="77"/>
              </a:rPr>
              <a:t>(continuously)</a:t>
            </a:r>
          </a:p>
          <a:p>
            <a:pPr marL="0" lvl="1"/>
            <a:endParaRPr lang="en-US" i="0" dirty="0">
              <a:latin typeface="Avenir Next LT Pro" panose="020B0504020202020204" pitchFamily="34" charset="77"/>
            </a:endParaRPr>
          </a:p>
          <a:p>
            <a:pPr marL="0" lvl="1" algn="ctr"/>
            <a:r>
              <a:rPr lang="en-US" sz="2800" b="1" i="1" dirty="0">
                <a:latin typeface="Avenir Next LT Pro" panose="020B0504020202020204" pitchFamily="34" charset="77"/>
              </a:rPr>
              <a:t>ALWAYS WORK ON A COPY OF YOUR RAW DATA</a:t>
            </a:r>
            <a:endParaRPr lang="en-US" b="1" i="1" dirty="0">
              <a:latin typeface="Avenir Next LT Pro" panose="020B0504020202020204" pitchFamily="34" charset="77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Placeholder 7" descr="Abstract wallpaper design">
            <a:extLst>
              <a:ext uri="{FF2B5EF4-FFF2-40B4-BE49-F238E27FC236}">
                <a16:creationId xmlns:a16="http://schemas.microsoft.com/office/drawing/2014/main" id="{9F247C69-5D04-7731-2367-33B8B6072B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180" r="10180"/>
          <a:stretch>
            <a:fillRect/>
          </a:stretch>
        </p:blipFill>
        <p:spPr>
          <a:xfrm>
            <a:off x="-876300" y="6383973"/>
            <a:ext cx="13944600" cy="588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245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9148395-D08E-9641-FC2C-5F413C9BD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2F1720F-9C02-4602-7514-0AD248F17F25}"/>
              </a:ext>
            </a:extLst>
          </p:cNvPr>
          <p:cNvCxnSpPr/>
          <p:nvPr/>
        </p:nvCxnSpPr>
        <p:spPr>
          <a:xfrm>
            <a:off x="6096000" y="1790700"/>
            <a:ext cx="0" cy="4579620"/>
          </a:xfrm>
          <a:prstGeom prst="line">
            <a:avLst/>
          </a:prstGeom>
          <a:ln w="57150">
            <a:gradFill flip="none" rotWithShape="1">
              <a:gsLst>
                <a:gs pos="0">
                  <a:schemeClr val="accent6">
                    <a:lumMod val="75000"/>
                  </a:schemeClr>
                </a:gs>
                <a:gs pos="46000">
                  <a:schemeClr val="accent5">
                    <a:lumMod val="95000"/>
                    <a:lumOff val="5000"/>
                  </a:schemeClr>
                </a:gs>
                <a:gs pos="100000">
                  <a:schemeClr val="accent5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27F95DF8-4383-EA76-0F71-BD720B7EFCC0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1942981"/>
            <a:ext cx="4740275" cy="367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ython Logo, symbol, meaning, history, PNG">
            <a:extLst>
              <a:ext uri="{FF2B5EF4-FFF2-40B4-BE49-F238E27FC236}">
                <a16:creationId xmlns:a16="http://schemas.microsoft.com/office/drawing/2014/main" id="{E97B8E97-C6EF-6E5F-A014-FBD7AC2CE9E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7991" y="2013883"/>
            <a:ext cx="6814009" cy="3832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8058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2F1720F-9C02-4602-7514-0AD248F17F25}"/>
              </a:ext>
            </a:extLst>
          </p:cNvPr>
          <p:cNvCxnSpPr/>
          <p:nvPr/>
        </p:nvCxnSpPr>
        <p:spPr>
          <a:xfrm>
            <a:off x="6096000" y="1790700"/>
            <a:ext cx="0" cy="4579620"/>
          </a:xfrm>
          <a:prstGeom prst="line">
            <a:avLst/>
          </a:prstGeom>
          <a:ln w="57150">
            <a:gradFill flip="none" rotWithShape="1">
              <a:gsLst>
                <a:gs pos="0">
                  <a:schemeClr val="accent6">
                    <a:lumMod val="75000"/>
                  </a:schemeClr>
                </a:gs>
                <a:gs pos="46000">
                  <a:schemeClr val="accent5">
                    <a:lumMod val="95000"/>
                    <a:lumOff val="5000"/>
                  </a:schemeClr>
                </a:gs>
                <a:gs pos="100000">
                  <a:schemeClr val="accent5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27F95DF8-4383-EA76-0F71-BD720B7EFCC0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464701"/>
            <a:ext cx="1184910" cy="91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ython Logo, symbol, meaning, history, PNG">
            <a:extLst>
              <a:ext uri="{FF2B5EF4-FFF2-40B4-BE49-F238E27FC236}">
                <a16:creationId xmlns:a16="http://schemas.microsoft.com/office/drawing/2014/main" id="{E97B8E97-C6EF-6E5F-A014-FBD7AC2CE9E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9041" y="195190"/>
            <a:ext cx="2590800" cy="145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EFDC9C-556F-28DF-18B0-725684BE4240}"/>
              </a:ext>
            </a:extLst>
          </p:cNvPr>
          <p:cNvSpPr txBox="1"/>
          <p:nvPr/>
        </p:nvSpPr>
        <p:spPr>
          <a:xfrm>
            <a:off x="6385568" y="1981200"/>
            <a:ext cx="532141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Needs:</a:t>
            </a:r>
          </a:p>
          <a:p>
            <a:r>
              <a:rPr lang="en-US" dirty="0"/>
              <a:t>Prog Lang + Packages/Libraries + Environment + Code Editor/Compiler</a:t>
            </a:r>
          </a:p>
          <a:p>
            <a:endParaRPr lang="en-US" dirty="0"/>
          </a:p>
          <a:p>
            <a:r>
              <a:rPr lang="en-US" dirty="0"/>
              <a:t>Use of Libraries and Packages (add-on code) help bridge the gap in the core language (ex: NumPy, SciPy, </a:t>
            </a:r>
            <a:r>
              <a:rPr lang="en-US" dirty="0" err="1"/>
              <a:t>SciKit</a:t>
            </a:r>
            <a:r>
              <a:rPr lang="en-US" dirty="0"/>
              <a:t>-learn, Pandas)</a:t>
            </a:r>
          </a:p>
          <a:p>
            <a:endParaRPr lang="en-US" dirty="0"/>
          </a:p>
          <a:p>
            <a:r>
              <a:rPr lang="en-US" dirty="0"/>
              <a:t>Easily mixed with other programming languages</a:t>
            </a:r>
          </a:p>
          <a:p>
            <a:endParaRPr lang="en-US" dirty="0"/>
          </a:p>
          <a:p>
            <a:r>
              <a:rPr lang="en-US" dirty="0" err="1"/>
              <a:t>Jupyter</a:t>
            </a:r>
            <a:r>
              <a:rPr lang="en-US" dirty="0"/>
              <a:t> Notebooks allow you to keep </a:t>
            </a:r>
            <a:r>
              <a:rPr lang="en-US" dirty="0" err="1"/>
              <a:t>yoru</a:t>
            </a:r>
            <a:r>
              <a:rPr lang="en-US" dirty="0"/>
              <a:t> annotations and code together in an interactive notebook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47348C-E582-049B-EA83-56960C63F482}"/>
              </a:ext>
            </a:extLst>
          </p:cNvPr>
          <p:cNvSpPr txBox="1"/>
          <p:nvPr/>
        </p:nvSpPr>
        <p:spPr>
          <a:xfrm>
            <a:off x="629807" y="1502688"/>
            <a:ext cx="532141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Needs:</a:t>
            </a:r>
          </a:p>
          <a:p>
            <a:r>
              <a:rPr lang="en-US" dirty="0"/>
              <a:t>Prog Lang + IDE  (ex: RStudio, Red-R, Rattle)</a:t>
            </a:r>
          </a:p>
          <a:p>
            <a:endParaRPr lang="en-US" dirty="0"/>
          </a:p>
          <a:p>
            <a:r>
              <a:rPr lang="en-US" dirty="0"/>
              <a:t>Statistically strong – easy transition from SPSS, SAS, STATA</a:t>
            </a:r>
          </a:p>
          <a:p>
            <a:endParaRPr lang="en-US" dirty="0"/>
          </a:p>
          <a:p>
            <a:r>
              <a:rPr lang="en-US" dirty="0"/>
              <a:t>Designed for those who don’t have much programming experience to get started more easily</a:t>
            </a:r>
          </a:p>
          <a:p>
            <a:endParaRPr lang="en-US" dirty="0"/>
          </a:p>
          <a:p>
            <a:r>
              <a:rPr lang="en-US" dirty="0"/>
              <a:t>IDE enables you to write code, compile it, teste code, and debug it (</a:t>
            </a:r>
            <a:r>
              <a:rPr lang="en-US" dirty="0" err="1"/>
              <a:t>RMarkDown</a:t>
            </a:r>
            <a:r>
              <a:rPr lang="en-US" dirty="0"/>
              <a:t> files)</a:t>
            </a:r>
          </a:p>
          <a:p>
            <a:endParaRPr lang="en-US" dirty="0"/>
          </a:p>
          <a:p>
            <a:r>
              <a:rPr lang="en-US" dirty="0"/>
              <a:t>IDE has expanded and allows you to easily work in multiple languages and document types</a:t>
            </a:r>
          </a:p>
          <a:p>
            <a:endParaRPr lang="en-US" dirty="0"/>
          </a:p>
          <a:p>
            <a:r>
              <a:rPr lang="en-US" dirty="0"/>
              <a:t>R doesn’t mix as easily with other programming languages but IDE is helping.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886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Abstract wallpaper design">
            <a:extLst>
              <a:ext uri="{FF2B5EF4-FFF2-40B4-BE49-F238E27FC236}">
                <a16:creationId xmlns:a16="http://schemas.microsoft.com/office/drawing/2014/main" id="{64C22888-48F4-181F-ABAD-29FEFBA600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180" r="10180"/>
          <a:stretch>
            <a:fillRect/>
          </a:stretch>
        </p:blipFill>
        <p:spPr>
          <a:xfrm>
            <a:off x="-731520" y="6399213"/>
            <a:ext cx="13944600" cy="588422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8B7C12D-22A4-8914-F806-FD4037004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45478"/>
            <a:ext cx="11109960" cy="655637"/>
          </a:xfrm>
        </p:spPr>
        <p:txBody>
          <a:bodyPr>
            <a:normAutofit/>
          </a:bodyPr>
          <a:lstStyle/>
          <a:p>
            <a:r>
              <a:rPr lang="en-US" dirty="0"/>
              <a:t>CPU and GPU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76AD1-A04B-FBBB-4B9C-F615D7A6E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15440"/>
            <a:ext cx="10420350" cy="50444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>
                <a:latin typeface="Avenir Next LT Pro" panose="020B0504020202020204" pitchFamily="34" charset="77"/>
              </a:rPr>
              <a:t>CPU = Central Processing Unit</a:t>
            </a:r>
          </a:p>
          <a:p>
            <a:pPr marL="0" indent="0">
              <a:buNone/>
            </a:pPr>
            <a:r>
              <a:rPr lang="en-US" dirty="0">
                <a:latin typeface="Avenir Next LT Pro" panose="020B0504020202020204" pitchFamily="34" charset="77"/>
              </a:rPr>
              <a:t>General purpose  - Can do a </a:t>
            </a:r>
            <a:r>
              <a:rPr lang="en-US" b="1" i="1" dirty="0">
                <a:latin typeface="Avenir Next LT Pro" panose="020B0504020202020204" pitchFamily="34" charset="77"/>
              </a:rPr>
              <a:t>wide range</a:t>
            </a:r>
            <a:r>
              <a:rPr lang="en-US" dirty="0">
                <a:latin typeface="Avenir Next LT Pro" panose="020B0504020202020204" pitchFamily="34" charset="77"/>
              </a:rPr>
              <a:t> of tasks quickly, but is limited in how many can be done at once (sequential)</a:t>
            </a:r>
          </a:p>
          <a:p>
            <a:pPr marL="0" indent="0">
              <a:buNone/>
            </a:pPr>
            <a:endParaRPr lang="en-US" dirty="0">
              <a:latin typeface="Avenir Next LT Pro" panose="020B0504020202020204" pitchFamily="34" charset="77"/>
            </a:endParaRPr>
          </a:p>
          <a:p>
            <a:pPr marL="0" indent="0">
              <a:buNone/>
            </a:pPr>
            <a:r>
              <a:rPr lang="en-US" b="1" i="1" dirty="0">
                <a:latin typeface="Avenir Next LT Pro" panose="020B0504020202020204" pitchFamily="34" charset="77"/>
              </a:rPr>
              <a:t>GPU = Graphics Processing Unit</a:t>
            </a:r>
          </a:p>
          <a:p>
            <a:pPr marL="0" indent="0">
              <a:buNone/>
            </a:pPr>
            <a:r>
              <a:rPr lang="en-US" dirty="0">
                <a:latin typeface="Avenir Next LT Pro" panose="020B0504020202020204" pitchFamily="34" charset="77"/>
              </a:rPr>
              <a:t>Performs </a:t>
            </a:r>
            <a:r>
              <a:rPr lang="en-US" b="1" i="1" dirty="0">
                <a:latin typeface="Avenir Next LT Pro" panose="020B0504020202020204" pitchFamily="34" charset="77"/>
              </a:rPr>
              <a:t>many</a:t>
            </a:r>
            <a:r>
              <a:rPr lang="en-US" dirty="0">
                <a:latin typeface="Avenir Next LT Pro" panose="020B0504020202020204" pitchFamily="34" charset="77"/>
              </a:rPr>
              <a:t> </a:t>
            </a:r>
            <a:r>
              <a:rPr lang="en-US" b="1" i="1" dirty="0">
                <a:latin typeface="Avenir Next LT Pro" panose="020B0504020202020204" pitchFamily="34" charset="77"/>
              </a:rPr>
              <a:t>more specific </a:t>
            </a:r>
            <a:r>
              <a:rPr lang="en-US" dirty="0">
                <a:latin typeface="Avenir Next LT Pro" panose="020B0504020202020204" pitchFamily="34" charset="77"/>
              </a:rPr>
              <a:t>tasks concurrently (parallel), but requires a CPU to tell it what to do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- Nvidia is the current market leader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- GPUs have very specific purposes (so not all GPUs are equal)</a:t>
            </a:r>
          </a:p>
          <a:p>
            <a:pPr marL="0" indent="0">
              <a:buNone/>
            </a:pPr>
            <a:endParaRPr lang="en-US" dirty="0">
              <a:latin typeface="Avenir Next LT Pro" panose="020B0504020202020204" pitchFamily="34" charset="77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Placeholder 7" descr="Abstract wallpaper design">
            <a:extLst>
              <a:ext uri="{FF2B5EF4-FFF2-40B4-BE49-F238E27FC236}">
                <a16:creationId xmlns:a16="http://schemas.microsoft.com/office/drawing/2014/main" id="{9F247C69-5D04-7731-2367-33B8B6072B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180" r="10180"/>
          <a:stretch>
            <a:fillRect/>
          </a:stretch>
        </p:blipFill>
        <p:spPr>
          <a:xfrm>
            <a:off x="-876300" y="6383973"/>
            <a:ext cx="13944600" cy="588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767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9148395-D08E-9641-FC2C-5F413C9BD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Platforms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2F1720F-9C02-4602-7514-0AD248F17F25}"/>
              </a:ext>
            </a:extLst>
          </p:cNvPr>
          <p:cNvCxnSpPr/>
          <p:nvPr/>
        </p:nvCxnSpPr>
        <p:spPr>
          <a:xfrm>
            <a:off x="5608320" y="1790700"/>
            <a:ext cx="0" cy="4579620"/>
          </a:xfrm>
          <a:prstGeom prst="line">
            <a:avLst/>
          </a:prstGeom>
          <a:ln w="57150">
            <a:gradFill flip="none" rotWithShape="1">
              <a:gsLst>
                <a:gs pos="0">
                  <a:srgbClr val="00FDFF"/>
                </a:gs>
                <a:gs pos="46000">
                  <a:srgbClr val="76D6FF"/>
                </a:gs>
                <a:gs pos="100000">
                  <a:srgbClr val="0432FF"/>
                </a:gs>
              </a:gsLst>
              <a:path path="circle">
                <a:fillToRect l="50000" t="130000" r="50000" b="-3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Computer with solid fill">
            <a:extLst>
              <a:ext uri="{FF2B5EF4-FFF2-40B4-BE49-F238E27FC236}">
                <a16:creationId xmlns:a16="http://schemas.microsoft.com/office/drawing/2014/main" id="{4E468EC4-CF1D-91FA-2F7A-E4DDACA82F6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576" y="1790700"/>
            <a:ext cx="4263699" cy="4263699"/>
          </a:xfrm>
        </p:spPr>
      </p:pic>
      <p:pic>
        <p:nvPicPr>
          <p:cNvPr id="5" name="Content Placeholder 4" descr="Cloud Computing with solid fill">
            <a:extLst>
              <a:ext uri="{FF2B5EF4-FFF2-40B4-BE49-F238E27FC236}">
                <a16:creationId xmlns:a16="http://schemas.microsoft.com/office/drawing/2014/main" id="{E70D6B77-00F9-887B-9C27-CEA2B77E4BF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55194" y="1796569"/>
            <a:ext cx="4263699" cy="4263699"/>
          </a:xfrm>
        </p:spPr>
      </p:pic>
      <p:pic>
        <p:nvPicPr>
          <p:cNvPr id="10" name="Picture 9" descr="Jigsaw puzzles in plastic figures">
            <a:extLst>
              <a:ext uri="{FF2B5EF4-FFF2-40B4-BE49-F238E27FC236}">
                <a16:creationId xmlns:a16="http://schemas.microsoft.com/office/drawing/2014/main" id="{2719CCD4-F5D2-3721-C486-036D76198DC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1420" b="31028"/>
          <a:stretch/>
        </p:blipFill>
        <p:spPr>
          <a:xfrm rot="5400000">
            <a:off x="7603988" y="2314905"/>
            <a:ext cx="6902917" cy="227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581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9BDF39-A28E-2B52-5BE5-F9B9AD340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Placeholder 7" descr="Abstract wallpaper design">
            <a:extLst>
              <a:ext uri="{FF2B5EF4-FFF2-40B4-BE49-F238E27FC236}">
                <a16:creationId xmlns:a16="http://schemas.microsoft.com/office/drawing/2014/main" id="{DD264BCD-7A9D-7CC8-CD7F-CD099180846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0180" r="10180"/>
          <a:stretch>
            <a:fillRect/>
          </a:stretch>
        </p:blipFill>
        <p:spPr>
          <a:xfrm>
            <a:off x="6416040" y="531813"/>
            <a:ext cx="5234972" cy="5784849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A8EB18-C5F7-883E-F482-0239E14A878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388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D14E-F374-B8D3-63BA-F65C98D2A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F2B9C-B975-1BFB-B867-AFDE69E8F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Blending of tools, algorithms, machine learning principles </a:t>
            </a:r>
          </a:p>
          <a:p>
            <a:r>
              <a:rPr lang="en-US" dirty="0"/>
              <a:t>Blending of math, statistics, computer science, and domain science</a:t>
            </a:r>
          </a:p>
          <a:p>
            <a:r>
              <a:rPr lang="en-US" dirty="0"/>
              <a:t>Involves data, visualization, programming, formulation, development, deployment (of models)</a:t>
            </a:r>
          </a:p>
          <a:p>
            <a:r>
              <a:rPr lang="en-US" dirty="0"/>
              <a:t>Involves training and testing data to revise models</a:t>
            </a:r>
          </a:p>
          <a:p>
            <a:r>
              <a:rPr lang="en-US" dirty="0"/>
              <a:t>Involves trial and error</a:t>
            </a:r>
          </a:p>
          <a:p>
            <a:r>
              <a:rPr lang="en-US" dirty="0"/>
              <a:t>Involves failure and reassessment</a:t>
            </a:r>
          </a:p>
        </p:txBody>
      </p:sp>
    </p:spTree>
    <p:extLst>
      <p:ext uri="{BB962C8B-B14F-4D97-AF65-F5344CB8AC3E}">
        <p14:creationId xmlns:p14="http://schemas.microsoft.com/office/powerpoint/2010/main" val="1883961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D0981-5E85-58C2-7049-3C29E1CFB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95" y="1011238"/>
            <a:ext cx="10026650" cy="655637"/>
          </a:xfrm>
        </p:spPr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AA9FF-918E-C1D9-CFB8-2E4BF21F6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555" y="1868487"/>
            <a:ext cx="10670540" cy="3978275"/>
          </a:xfrm>
        </p:spPr>
        <p:txBody>
          <a:bodyPr/>
          <a:lstStyle/>
          <a:p>
            <a:r>
              <a:rPr lang="en-US" dirty="0"/>
              <a:t>There are lots of specializations in data science – Machine Learning (ML), Natural Language Processing (NLP), Image Analysis, Aerial Analysis, Deep Learning/Neural Network Analysis</a:t>
            </a:r>
          </a:p>
          <a:p>
            <a:r>
              <a:rPr lang="en-US" dirty="0"/>
              <a:t>ML is a specific form of Artificial Intelligence used to simulate the human learning process</a:t>
            </a:r>
          </a:p>
          <a:p>
            <a:r>
              <a:rPr lang="en-US" dirty="0"/>
              <a:t>ML uses algorithms and is used to analyze huge datasets</a:t>
            </a:r>
          </a:p>
          <a:p>
            <a:r>
              <a:rPr lang="en-US" dirty="0"/>
              <a:t>ML uses specific types of algorithms and processes to test, train and run models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140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C4159-EC1F-8660-9DA4-578EBA2B6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239" y="2119388"/>
            <a:ext cx="9512301" cy="1584885"/>
          </a:xfrm>
        </p:spPr>
        <p:txBody>
          <a:bodyPr>
            <a:normAutofit/>
          </a:bodyPr>
          <a:lstStyle/>
          <a:p>
            <a:r>
              <a:rPr lang="en-US" dirty="0"/>
              <a:t>Machines can be faster </a:t>
            </a:r>
            <a:br>
              <a:rPr lang="en-US" dirty="0"/>
            </a:br>
            <a:r>
              <a:rPr lang="en-US" dirty="0"/>
              <a:t>and more efficient than humans </a:t>
            </a:r>
            <a:br>
              <a:rPr lang="en-US" dirty="0"/>
            </a:br>
            <a:r>
              <a:rPr lang="en-US" dirty="0"/>
              <a:t>at performing </a:t>
            </a:r>
            <a:r>
              <a:rPr lang="en-US" dirty="0" err="1"/>
              <a:t>predictionS</a:t>
            </a:r>
            <a:endParaRPr lang="en-US" dirty="0"/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E5B031F5-88ED-8E28-0459-0734B9A37A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420" b="31028"/>
          <a:stretch/>
        </p:blipFill>
        <p:spPr>
          <a:xfrm rot="5400000">
            <a:off x="7603988" y="2314905"/>
            <a:ext cx="6902917" cy="227310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6BA1EE5-60FD-2788-79B1-E468A75FAFD9}"/>
              </a:ext>
            </a:extLst>
          </p:cNvPr>
          <p:cNvSpPr txBox="1">
            <a:spLocks/>
          </p:cNvSpPr>
          <p:nvPr/>
        </p:nvSpPr>
        <p:spPr>
          <a:xfrm>
            <a:off x="896620" y="3487653"/>
            <a:ext cx="8765540" cy="2359109"/>
          </a:xfrm>
          <a:prstGeom prst="rect">
            <a:avLst/>
          </a:prstGeom>
        </p:spPr>
        <p:txBody>
          <a:bodyPr vert="horz" lIns="0" tIns="0" rIns="0" bIns="0" rtlCol="0" anchor="t" anchorCtr="0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F0224CD-DCFD-DDE2-B960-8B7C36E86915}"/>
              </a:ext>
            </a:extLst>
          </p:cNvPr>
          <p:cNvSpPr txBox="1">
            <a:spLocks/>
          </p:cNvSpPr>
          <p:nvPr/>
        </p:nvSpPr>
        <p:spPr>
          <a:xfrm>
            <a:off x="523239" y="4280095"/>
            <a:ext cx="8872221" cy="1584885"/>
          </a:xfrm>
          <a:prstGeom prst="rect">
            <a:avLst/>
          </a:prstGeom>
        </p:spPr>
        <p:txBody>
          <a:bodyPr vert="horz" lIns="0" tIns="0" rIns="0" bIns="0" rtlCol="0" anchor="t" anchorCtr="0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u="sng" dirty="0"/>
              <a:t>BUT</a:t>
            </a:r>
            <a:r>
              <a:rPr lang="en-US" dirty="0"/>
              <a:t> humans must consider </a:t>
            </a:r>
          </a:p>
          <a:p>
            <a:r>
              <a:rPr lang="en-US" dirty="0"/>
              <a:t>the implications of the analysis </a:t>
            </a:r>
          </a:p>
          <a:p>
            <a:r>
              <a:rPr lang="en-US" dirty="0"/>
              <a:t>(to </a:t>
            </a:r>
            <a:r>
              <a:rPr lang="en-US" dirty="0" err="1"/>
              <a:t>ENsure</a:t>
            </a:r>
            <a:r>
              <a:rPr lang="en-US" dirty="0"/>
              <a:t> it is moral and ethical)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D5CC89-2B56-C767-9655-8619AF58690C}"/>
              </a:ext>
            </a:extLst>
          </p:cNvPr>
          <p:cNvSpPr txBox="1"/>
          <p:nvPr/>
        </p:nvSpPr>
        <p:spPr>
          <a:xfrm>
            <a:off x="436494" y="426394"/>
            <a:ext cx="92790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cap="all" spc="400" dirty="0">
                <a:latin typeface="+mj-lt"/>
                <a:ea typeface="+mj-ea"/>
                <a:cs typeface="+mj-cs"/>
              </a:rPr>
              <a:t>Data Science: </a:t>
            </a:r>
            <a:br>
              <a:rPr lang="en-US" sz="2800" i="1" cap="all" spc="400" dirty="0">
                <a:latin typeface="+mj-lt"/>
                <a:ea typeface="+mj-ea"/>
                <a:cs typeface="+mj-cs"/>
              </a:rPr>
            </a:br>
            <a:r>
              <a:rPr lang="en-US" sz="2800" i="1" cap="all" spc="400" dirty="0">
                <a:latin typeface="+mj-lt"/>
                <a:ea typeface="+mj-ea"/>
                <a:cs typeface="+mj-cs"/>
              </a:rPr>
              <a:t>Part Art + Part Engineering</a:t>
            </a:r>
          </a:p>
        </p:txBody>
      </p:sp>
    </p:spTree>
    <p:extLst>
      <p:ext uri="{BB962C8B-B14F-4D97-AF65-F5344CB8AC3E}">
        <p14:creationId xmlns:p14="http://schemas.microsoft.com/office/powerpoint/2010/main" val="1667990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077BB88-D563-85BC-B929-F61E58977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Machines can get better at a task (Learning)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YET Not BE AWARE (Intelligent)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A42E37-9C9B-B6AA-AC1C-BBD87100876F}"/>
              </a:ext>
            </a:extLst>
          </p:cNvPr>
          <p:cNvSpPr txBox="1"/>
          <p:nvPr/>
        </p:nvSpPr>
        <p:spPr>
          <a:xfrm>
            <a:off x="436494" y="426394"/>
            <a:ext cx="92790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cap="all" spc="400" dirty="0">
                <a:latin typeface="+mj-lt"/>
                <a:ea typeface="+mj-ea"/>
                <a:cs typeface="+mj-cs"/>
              </a:rPr>
              <a:t>Data Science: </a:t>
            </a:r>
            <a:br>
              <a:rPr lang="en-US" sz="2800" i="1" cap="all" spc="400" dirty="0">
                <a:latin typeface="+mj-lt"/>
                <a:ea typeface="+mj-ea"/>
                <a:cs typeface="+mj-cs"/>
              </a:rPr>
            </a:br>
            <a:r>
              <a:rPr lang="en-US" sz="2800" i="1" cap="all" spc="400" dirty="0">
                <a:latin typeface="+mj-lt"/>
                <a:ea typeface="+mj-ea"/>
                <a:cs typeface="+mj-cs"/>
              </a:rPr>
              <a:t>Part Art + Part Engineering</a:t>
            </a:r>
          </a:p>
        </p:txBody>
      </p:sp>
    </p:spTree>
    <p:extLst>
      <p:ext uri="{BB962C8B-B14F-4D97-AF65-F5344CB8AC3E}">
        <p14:creationId xmlns:p14="http://schemas.microsoft.com/office/powerpoint/2010/main" val="4256104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75FF-2D3E-F86D-D347-6DCFF149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Where DO I Start?</a:t>
            </a:r>
          </a:p>
        </p:txBody>
      </p:sp>
    </p:spTree>
    <p:extLst>
      <p:ext uri="{BB962C8B-B14F-4D97-AF65-F5344CB8AC3E}">
        <p14:creationId xmlns:p14="http://schemas.microsoft.com/office/powerpoint/2010/main" val="3007546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CD1825FD-65D7-7DAF-8228-7B029179B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pic>
        <p:nvPicPr>
          <p:cNvPr id="17" name="Content Placeholder 16" descr="A bundle of crayons">
            <a:extLst>
              <a:ext uri="{FF2B5EF4-FFF2-40B4-BE49-F238E27FC236}">
                <a16:creationId xmlns:a16="http://schemas.microsoft.com/office/drawing/2014/main" id="{C9E3C1A5-09BA-1F49-89BE-5E70461641A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4773" r="14773"/>
          <a:stretch/>
        </p:blipFill>
        <p:spPr/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402AB63-1D64-3952-E302-18F04F057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4330700" cy="3105150"/>
          </a:xfrm>
        </p:spPr>
        <p:txBody>
          <a:bodyPr/>
          <a:lstStyle/>
          <a:p>
            <a:r>
              <a:rPr lang="en-US" dirty="0"/>
              <a:t>What is your motivation?</a:t>
            </a:r>
          </a:p>
          <a:p>
            <a:r>
              <a:rPr lang="en-US" dirty="0"/>
              <a:t>Clear and precise problem statement</a:t>
            </a:r>
          </a:p>
          <a:p>
            <a:r>
              <a:rPr lang="en-US" dirty="0"/>
              <a:t>Defines your data</a:t>
            </a:r>
          </a:p>
          <a:p>
            <a:r>
              <a:rPr lang="en-US" dirty="0"/>
              <a:t>Defines your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517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9E31-C4E8-2D9C-4F21-F4BCF14EE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3910" y="540033"/>
            <a:ext cx="4426782" cy="681147"/>
          </a:xfrm>
        </p:spPr>
        <p:txBody>
          <a:bodyPr vert="horz" lIns="0" tIns="0" rIns="0" bIns="0" rtlCol="0" anchor="b" anchorCtr="0">
            <a:normAutofit/>
          </a:bodyPr>
          <a:lstStyle/>
          <a:p>
            <a:pPr algn="ctr"/>
            <a:r>
              <a:rPr lang="en-US" dirty="0"/>
              <a:t>Data</a:t>
            </a:r>
          </a:p>
        </p:txBody>
      </p:sp>
      <p:pic>
        <p:nvPicPr>
          <p:cNvPr id="6" name="Picture Placeholder 5" descr="Toys at a table">
            <a:extLst>
              <a:ext uri="{FF2B5EF4-FFF2-40B4-BE49-F238E27FC236}">
                <a16:creationId xmlns:a16="http://schemas.microsoft.com/office/drawing/2014/main" id="{84C0CA67-11E0-3FF0-A478-73D51E67F76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2285" r="25644"/>
          <a:stretch/>
        </p:blipFill>
        <p:spPr>
          <a:xfrm>
            <a:off x="540989" y="540033"/>
            <a:ext cx="4996212" cy="5775279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07300" y="2310207"/>
            <a:ext cx="540000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EB2B536-CFEB-A31C-8FED-17E8185A096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F27E71-1064-66CD-1F52-458BDCA8CB8E}"/>
              </a:ext>
            </a:extLst>
          </p:cNvPr>
          <p:cNvSpPr txBox="1"/>
          <p:nvPr/>
        </p:nvSpPr>
        <p:spPr>
          <a:xfrm>
            <a:off x="5964493" y="1808761"/>
            <a:ext cx="5825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OBTAIN   |   ANALYZE   |   ARCHIVE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231929-B116-9FA9-56E1-2EEE8C0C4D53}"/>
              </a:ext>
            </a:extLst>
          </p:cNvPr>
          <p:cNvSpPr txBox="1"/>
          <p:nvPr/>
        </p:nvSpPr>
        <p:spPr>
          <a:xfrm>
            <a:off x="6105809" y="2325594"/>
            <a:ext cx="171165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Obtain</a:t>
            </a:r>
          </a:p>
          <a:p>
            <a:endParaRPr lang="en-US" dirty="0"/>
          </a:p>
          <a:p>
            <a:r>
              <a:rPr lang="en-US" dirty="0"/>
              <a:t>Load</a:t>
            </a:r>
          </a:p>
          <a:p>
            <a:endParaRPr lang="en-US" dirty="0"/>
          </a:p>
          <a:p>
            <a:r>
              <a:rPr lang="en-US" dirty="0"/>
              <a:t>Prepare</a:t>
            </a:r>
          </a:p>
          <a:p>
            <a:endParaRPr lang="en-US" dirty="0"/>
          </a:p>
          <a:p>
            <a:r>
              <a:rPr lang="en-US" dirty="0"/>
              <a:t>Transform</a:t>
            </a:r>
          </a:p>
          <a:p>
            <a:endParaRPr lang="en-US" dirty="0"/>
          </a:p>
          <a:p>
            <a:r>
              <a:rPr lang="en-US" dirty="0"/>
              <a:t>Explore</a:t>
            </a:r>
          </a:p>
          <a:p>
            <a:endParaRPr lang="en-US" dirty="0"/>
          </a:p>
          <a:p>
            <a:r>
              <a:rPr lang="en-US" dirty="0"/>
              <a:t>Learn </a:t>
            </a:r>
          </a:p>
          <a:p>
            <a:endParaRPr lang="en-US" dirty="0"/>
          </a:p>
          <a:p>
            <a:r>
              <a:rPr lang="en-US" dirty="0"/>
              <a:t>Visualize</a:t>
            </a:r>
          </a:p>
          <a:p>
            <a:endParaRPr lang="en-US" dirty="0"/>
          </a:p>
          <a:p>
            <a:r>
              <a:rPr lang="en-US" dirty="0"/>
              <a:t>Understand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3C1180-0974-9ACF-AE74-A5A919977880}"/>
              </a:ext>
            </a:extLst>
          </p:cNvPr>
          <p:cNvSpPr txBox="1"/>
          <p:nvPr/>
        </p:nvSpPr>
        <p:spPr>
          <a:xfrm>
            <a:off x="8037871" y="2663825"/>
            <a:ext cx="171165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Analysis </a:t>
            </a:r>
          </a:p>
          <a:p>
            <a:endParaRPr lang="en-US" dirty="0"/>
          </a:p>
          <a:p>
            <a:r>
              <a:rPr lang="en-US" dirty="0"/>
              <a:t>Train a Model</a:t>
            </a:r>
          </a:p>
          <a:p>
            <a:endParaRPr lang="en-US" dirty="0"/>
          </a:p>
          <a:p>
            <a:r>
              <a:rPr lang="en-US" dirty="0"/>
              <a:t>Test Model</a:t>
            </a:r>
          </a:p>
          <a:p>
            <a:endParaRPr lang="en-US" dirty="0"/>
          </a:p>
          <a:p>
            <a:r>
              <a:rPr lang="en-US" dirty="0"/>
              <a:t>Visualize</a:t>
            </a:r>
          </a:p>
          <a:p>
            <a:endParaRPr lang="en-US" dirty="0"/>
          </a:p>
          <a:p>
            <a:r>
              <a:rPr lang="en-US" dirty="0"/>
              <a:t>Communicate</a:t>
            </a:r>
          </a:p>
          <a:p>
            <a:endParaRPr lang="en-US" dirty="0"/>
          </a:p>
          <a:p>
            <a:r>
              <a:rPr lang="en-US" dirty="0"/>
              <a:t>Next Action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983E05-7526-81E4-A2CC-47E6650D07DB}"/>
              </a:ext>
            </a:extLst>
          </p:cNvPr>
          <p:cNvSpPr txBox="1"/>
          <p:nvPr/>
        </p:nvSpPr>
        <p:spPr>
          <a:xfrm>
            <a:off x="10097729" y="2651907"/>
            <a:ext cx="14846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Publish</a:t>
            </a:r>
          </a:p>
          <a:p>
            <a:endParaRPr lang="en-US" dirty="0"/>
          </a:p>
          <a:p>
            <a:r>
              <a:rPr lang="en-US" dirty="0"/>
              <a:t>Deposit</a:t>
            </a:r>
          </a:p>
          <a:p>
            <a:endParaRPr lang="en-US" dirty="0"/>
          </a:p>
          <a:p>
            <a:r>
              <a:rPr lang="en-US" dirty="0"/>
              <a:t>DOI</a:t>
            </a:r>
          </a:p>
          <a:p>
            <a:endParaRPr lang="en-US" dirty="0"/>
          </a:p>
          <a:p>
            <a:r>
              <a:rPr lang="en-US" dirty="0"/>
              <a:t>FAIR</a:t>
            </a:r>
          </a:p>
        </p:txBody>
      </p:sp>
    </p:spTree>
    <p:extLst>
      <p:ext uri="{BB962C8B-B14F-4D97-AF65-F5344CB8AC3E}">
        <p14:creationId xmlns:p14="http://schemas.microsoft.com/office/powerpoint/2010/main" val="3118366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799BC-C610-D249-0059-97522377D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Success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881A2C-F063-82EA-7F6D-EBC10CF49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1950720"/>
            <a:ext cx="4457700" cy="4191000"/>
          </a:xfrm>
        </p:spPr>
        <p:txBody>
          <a:bodyPr>
            <a:normAutofit/>
          </a:bodyPr>
          <a:lstStyle/>
          <a:p>
            <a:r>
              <a:rPr lang="en-US" dirty="0"/>
              <a:t>Depends 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Quality of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Reliability of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Quantity of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Selecting the right algorithm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Tuning Results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Interpreting results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Presenting your results correctly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Placeholder 4" descr="Colorful papers stacked to forming a paper turbine">
            <a:extLst>
              <a:ext uri="{FF2B5EF4-FFF2-40B4-BE49-F238E27FC236}">
                <a16:creationId xmlns:a16="http://schemas.microsoft.com/office/drawing/2014/main" id="{F74345E6-B9CE-5D27-6FFD-A5CE04EE35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0370" r="10370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78291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AnalogousFromLightSeedLeftStep">
      <a:dk1>
        <a:srgbClr val="000000"/>
      </a:dk1>
      <a:lt1>
        <a:srgbClr val="FFFFFF"/>
      </a:lt1>
      <a:dk2>
        <a:srgbClr val="1B2F2C"/>
      </a:dk2>
      <a:lt2>
        <a:srgbClr val="F0F0F3"/>
      </a:lt2>
      <a:accent1>
        <a:srgbClr val="A7A259"/>
      </a:accent1>
      <a:accent2>
        <a:srgbClr val="D99147"/>
      </a:accent2>
      <a:accent3>
        <a:srgbClr val="E38379"/>
      </a:accent3>
      <a:accent4>
        <a:srgbClr val="DD5C85"/>
      </a:accent4>
      <a:accent5>
        <a:srgbClr val="E379C8"/>
      </a:accent5>
      <a:accent6>
        <a:srgbClr val="C95CDD"/>
      </a:accent6>
      <a:hlink>
        <a:srgbClr val="6C71B0"/>
      </a:hlink>
      <a:folHlink>
        <a:srgbClr val="7F7F7F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4594</TotalTime>
  <Words>652</Words>
  <Application>Microsoft Macintosh PowerPoint</Application>
  <PresentationFormat>Widescreen</PresentationFormat>
  <Paragraphs>116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Avenir Next LT Pro</vt:lpstr>
      <vt:lpstr>Avenir Next LT Pro Light</vt:lpstr>
      <vt:lpstr>Rockwell Nova Light</vt:lpstr>
      <vt:lpstr>Wingdings</vt:lpstr>
      <vt:lpstr>LeafVTI</vt:lpstr>
      <vt:lpstr>Data Science:  Art + Engineering</vt:lpstr>
      <vt:lpstr> What is Data Science?</vt:lpstr>
      <vt:lpstr>CONTEXT</vt:lpstr>
      <vt:lpstr>Machines can be faster  and more efficient than humans  at performing predictionS</vt:lpstr>
      <vt:lpstr>Machines can get better at a task (Learning)  YET Not BE AWARE (Intelligent)</vt:lpstr>
      <vt:lpstr>So Where DO I Start?</vt:lpstr>
      <vt:lpstr>Problem Statement</vt:lpstr>
      <vt:lpstr>Data</vt:lpstr>
      <vt:lpstr>Data analysis Success</vt:lpstr>
      <vt:lpstr>Data Pipelines:  Ideation + Creation</vt:lpstr>
      <vt:lpstr>Data Pipeline: Ideation (Art) + Creation (eNG)</vt:lpstr>
      <vt:lpstr>Languages</vt:lpstr>
      <vt:lpstr>PowerPoint Presentation</vt:lpstr>
      <vt:lpstr>CPU and GPU</vt:lpstr>
      <vt:lpstr>Analysis Platforms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Science:  Art + Engineering</dc:title>
  <dc:creator>Oxnam, Maliaca G - (maliaca)</dc:creator>
  <cp:lastModifiedBy>Oxnam, Maliaca G - (maliaca)</cp:lastModifiedBy>
  <cp:revision>2</cp:revision>
  <dcterms:created xsi:type="dcterms:W3CDTF">2022-09-10T17:41:03Z</dcterms:created>
  <dcterms:modified xsi:type="dcterms:W3CDTF">2022-09-13T22:15:18Z</dcterms:modified>
</cp:coreProperties>
</file>

<file path=docProps/thumbnail.jpeg>
</file>